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78E"/>
    <a:srgbClr val="FFF8F2"/>
    <a:srgbClr val="DE8F5B"/>
    <a:srgbClr val="E8A2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5C5CEC-D968-4CA9-88F7-3F77614D6B40}" v="2" dt="2026-04-23T00:46:39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D5EE7-3E20-46B6-9663-2030F577454B}" type="datetimeFigureOut">
              <a:t>2026/4/22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 xml:space="preserve">第 </a:t>
            </a:r>
            <a:r>
              <a:rPr kumimoji="1" lang="en-US" altLang="ja-JP"/>
              <a:t xml:space="preserve"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 xml:space="preserve">第 </a:t>
            </a:r>
            <a:r>
              <a:rPr kumimoji="1" lang="en-US" altLang="ja-JP"/>
              <a:t xml:space="preserve"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 xml:space="preserve">第 </a:t>
            </a:r>
            <a:r>
              <a:rPr kumimoji="1" lang="en-US" altLang="ja-JP"/>
              <a:t xml:space="preserve"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 xml:space="preserve">第 </a:t>
            </a:r>
            <a:r>
              <a:rPr kumimoji="1" lang="en-US" altLang="ja-JP"/>
              <a:t xml:space="preserve"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5E967-332B-4559-8E54-0E1FDA4964D4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772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Decor Large"/>
          <p:cNvSpPr/>
          <p:nvPr/>
        </p:nvSpPr>
        <p:spPr>
          <a:xfrm>
            <a:off x="7315200" y="3200400"/>
            <a:ext cx="2286000" cy="2286000"/>
          </a:xfrm>
          <a:prstGeom prst="ellipse">
            <a:avLst/>
          </a:prstGeom>
          <a:solidFill>
            <a:srgbClr val="E8734A">
              <a:alpha val="80000"/>
            </a:srgbClr>
          </a:solidFill>
          <a:ln/>
        </p:spPr>
      </p:sp>
      <p:sp>
        <p:nvSpPr>
          <p:cNvPr id="3" name="Shape Decor Small"/>
          <p:cNvSpPr/>
          <p:nvPr/>
        </p:nvSpPr>
        <p:spPr>
          <a:xfrm>
            <a:off x="-457200" y="-457200"/>
            <a:ext cx="1371600" cy="1371600"/>
          </a:xfrm>
          <a:prstGeom prst="ellipse">
            <a:avLst/>
          </a:prstGeom>
          <a:solidFill>
            <a:srgbClr val="E8734A">
              <a:alpha val="50000"/>
            </a:srgbClr>
          </a:solidFill>
          <a:ln/>
        </p:spPr>
      </p:sp>
      <p:sp>
        <p:nvSpPr>
          <p:cNvPr id="4" name="Title"/>
          <p:cNvSpPr/>
          <p:nvPr/>
        </p:nvSpPr>
        <p:spPr>
          <a:xfrm>
            <a:off x="457200" y="1828800"/>
            <a:ext cx="8229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 Black"/>
                <a:ea typeface="Arial Black" pitchFamily="34" charset="-122"/>
                <a:cs typeface="Arial Black" pitchFamily="34" charset="-120"/>
              </a:rPr>
              <a:t xml:space="preserve">Claude </a:t>
            </a:r>
            <a:r>
              <a:rPr lang="en-US" sz="5400" b="1" dirty="0">
                <a:solidFill>
                  <a:srgbClr val="E8734A"/>
                </a:solidFill>
                <a:latin typeface="Arial Black"/>
                <a:ea typeface="Arial Black" pitchFamily="34" charset="-122"/>
                <a:cs typeface="Arial Black" pitchFamily="34" charset="-120"/>
              </a:rPr>
              <a:t>Code</a:t>
            </a:r>
            <a:r>
              <a:rPr lang="en-US" sz="5400" b="1" dirty="0">
                <a:solidFill>
                  <a:srgbClr val="FFFFFF"/>
                </a:solidFill>
                <a:latin typeface="Arial Black"/>
                <a:ea typeface="Arial Black" pitchFamily="34" charset="-122"/>
                <a:cs typeface="Arial Black" pitchFamily="34" charset="-120"/>
              </a:rPr>
              <a:t>とは</a:t>
            </a:r>
            <a:endParaRPr lang="en-US" sz="5400" dirty="0">
              <a:latin typeface="Arial Black"/>
            </a:endParaRPr>
          </a:p>
        </p:txBody>
      </p:sp>
      <p:sp>
        <p:nvSpPr>
          <p:cNvPr id="5" name="Accent Line"/>
          <p:cNvSpPr/>
          <p:nvPr/>
        </p:nvSpPr>
        <p:spPr>
          <a:xfrm>
            <a:off x="457200" y="3108960"/>
            <a:ext cx="731520" cy="45720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6" name="Subtitle"/>
          <p:cNvSpPr/>
          <p:nvPr/>
        </p:nvSpPr>
        <p:spPr>
          <a:xfrm>
            <a:off x="457200" y="32918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AIを活用した次世代のコーディング体験</a:t>
            </a:r>
            <a:endParaRPr lang="en-US" sz="2000" dirty="0"/>
          </a:p>
        </p:txBody>
      </p:sp>
      <p:sp>
        <p:nvSpPr>
          <p:cNvPr id="7" name="Presenter"/>
          <p:cNvSpPr/>
          <p:nvPr/>
        </p:nvSpPr>
        <p:spPr>
          <a:xfrm>
            <a:off x="457200" y="4572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ShinCode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Claude Codeとは？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804672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097280"/>
            <a:ext cx="73152" cy="1463040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188720"/>
            <a:ext cx="7406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Anthropic社が開発した</a:t>
            </a:r>
            <a:endParaRPr lang="en-US" sz="1700" dirty="0"/>
          </a:p>
          <a:p>
            <a:pPr marL="0" indent="0">
              <a:buNone/>
            </a:pPr>
            <a:r>
              <a:rPr lang="en-US" sz="2000" b="1" dirty="0">
                <a:solidFill>
                  <a:srgbClr val="E87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ターミナルベースのAIコーディングアシスタント</a:t>
            </a:r>
            <a:endParaRPr lang="en-US" sz="17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</a:t>
            </a:r>
            <a:endParaRPr lang="en-US" sz="1700" dirty="0"/>
          </a:p>
          <a:p>
            <a:pPr marL="0" indent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自然言語で指示するだけで、コードの生成・編集・デバッグ・リファクタリングを自動で実行します。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48640" y="2834640"/>
            <a:ext cx="256032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0" y="2971800"/>
            <a:ext cx="822960" cy="822960"/>
          </a:xfrm>
          <a:prstGeom prst="ellipse">
            <a:avLst/>
          </a:prstGeom>
          <a:solidFill>
            <a:srgbClr val="1A1A2E"/>
          </a:solidFill>
          <a:ln/>
        </p:spPr>
      </p:sp>
      <p:sp>
        <p:nvSpPr>
          <p:cNvPr id="9" name="Text 7"/>
          <p:cNvSpPr/>
          <p:nvPr/>
        </p:nvSpPr>
        <p:spPr>
          <a:xfrm>
            <a:off x="1371600" y="29718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7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38404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自然言語で指示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31520" y="42062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コマンドではなく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日本語・英語で会話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383280" y="2834640"/>
            <a:ext cx="256032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206240" y="2971800"/>
            <a:ext cx="822960" cy="822960"/>
          </a:xfrm>
          <a:prstGeom prst="ellipse">
            <a:avLst/>
          </a:prstGeom>
          <a:solidFill>
            <a:srgbClr val="1A1A2E"/>
          </a:solidFill>
          <a:ln/>
        </p:spPr>
      </p:sp>
      <p:sp>
        <p:nvSpPr>
          <p:cNvPr id="14" name="Text 12"/>
          <p:cNvSpPr/>
          <p:nvPr/>
        </p:nvSpPr>
        <p:spPr>
          <a:xfrm>
            <a:off x="4206240" y="29718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7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&gt;_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566160" y="38404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ターミナルで動作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566160" y="42062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CLI上で起動し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プロジェクト全体を理解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2834640"/>
            <a:ext cx="256032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040880" y="2971800"/>
            <a:ext cx="822960" cy="822960"/>
          </a:xfrm>
          <a:prstGeom prst="ellipse">
            <a:avLst/>
          </a:prstGeom>
          <a:solidFill>
            <a:srgbClr val="1A1A2E"/>
          </a:solidFill>
          <a:ln/>
        </p:spPr>
      </p:sp>
      <p:sp>
        <p:nvSpPr>
          <p:cNvPr id="19" name="Text 17"/>
          <p:cNvSpPr/>
          <p:nvPr/>
        </p:nvSpPr>
        <p:spPr>
          <a:xfrm>
            <a:off x="7040880" y="29718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7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}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400800" y="38404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自律的に実行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400800" y="42062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ファイル操作からGit操作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まで自動で完了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主な機能と特徴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25603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85800" y="1234440"/>
            <a:ext cx="502920" cy="50292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234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25880" y="126187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コード生成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1828800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自然言語の指示からコードを自動生成。複数ファイルの同時作成も可能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1097280"/>
            <a:ext cx="25603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520440" y="1234440"/>
            <a:ext cx="502920" cy="50292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11" name="Text 9"/>
          <p:cNvSpPr/>
          <p:nvPr/>
        </p:nvSpPr>
        <p:spPr>
          <a:xfrm>
            <a:off x="3520440" y="1234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160520" y="126187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デバッグ支援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566160" y="1828800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エラーの原因を特定し、修正案を提示。テスト実行まで一貫して対応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1097280"/>
            <a:ext cx="25603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355080" y="1234440"/>
            <a:ext cx="502920" cy="50292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16" name="Text 14"/>
          <p:cNvSpPr/>
          <p:nvPr/>
        </p:nvSpPr>
        <p:spPr>
          <a:xfrm>
            <a:off x="6355080" y="1234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995160" y="126187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コードレビュー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0" y="1828800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コードを分析し改善提案。パフォーマンスやセキュリティの指摘も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017520"/>
            <a:ext cx="25603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5800" y="3154680"/>
            <a:ext cx="502920" cy="50292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31546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325880" y="318211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Git連携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31520" y="3749040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コミット、ブランチ操作、PR作成をAIがサポート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383280" y="3017520"/>
            <a:ext cx="25603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520440" y="3154680"/>
            <a:ext cx="502920" cy="50292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26" name="Text 24"/>
          <p:cNvSpPr/>
          <p:nvPr/>
        </p:nvSpPr>
        <p:spPr>
          <a:xfrm>
            <a:off x="3520440" y="31546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160520" y="318211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リファクタリング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566160" y="3749040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コードの整理・最適化を自動実行。命名規則の統一なども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217920" y="3017520"/>
            <a:ext cx="25603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355080" y="3154680"/>
            <a:ext cx="502920" cy="50292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31" name="Text 29"/>
          <p:cNvSpPr/>
          <p:nvPr/>
        </p:nvSpPr>
        <p:spPr>
          <a:xfrm>
            <a:off x="6355080" y="31546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995160" y="318211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ドキュメント生成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6400800" y="3749040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コードからREADMEやAPI仕様書を自動作成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使い方 — 3ステップ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804672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280160"/>
            <a:ext cx="685800" cy="68580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2801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737360" y="120700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インストール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737360" y="16002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npmでグローバルインストール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0" y="1234440"/>
            <a:ext cx="3291840" cy="777240"/>
          </a:xfrm>
          <a:prstGeom prst="rect">
            <a:avLst/>
          </a:prstGeom>
          <a:solidFill>
            <a:srgbClr val="0F0F1E"/>
          </a:solidFill>
          <a:ln/>
        </p:spPr>
      </p:sp>
      <p:sp>
        <p:nvSpPr>
          <p:cNvPr id="10" name="Text 8"/>
          <p:cNvSpPr/>
          <p:nvPr/>
        </p:nvSpPr>
        <p:spPr>
          <a:xfrm>
            <a:off x="5212080" y="123444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4A8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npm install -g @anthropic-ai/claude-code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377440"/>
            <a:ext cx="804672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822960" y="2560320"/>
            <a:ext cx="685800" cy="68580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256032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1737360" y="248716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プロジェクトで起動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737360" y="288036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プロジェクトフォルダでclaudeを実行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29200" y="2514600"/>
            <a:ext cx="3291840" cy="777240"/>
          </a:xfrm>
          <a:prstGeom prst="rect">
            <a:avLst/>
          </a:prstGeom>
          <a:solidFill>
            <a:srgbClr val="0F0F1E"/>
          </a:solidFill>
          <a:ln/>
        </p:spPr>
      </p:sp>
      <p:sp>
        <p:nvSpPr>
          <p:cNvPr id="17" name="Text 15"/>
          <p:cNvSpPr/>
          <p:nvPr/>
        </p:nvSpPr>
        <p:spPr>
          <a:xfrm>
            <a:off x="5212080" y="251460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4A8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cd my-project &amp;&amp; claude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3657600"/>
            <a:ext cx="804672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822960" y="3840480"/>
            <a:ext cx="685800" cy="68580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384048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1737360" y="376732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自然言語で指示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737360" y="41605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やりたいことをそのまま入力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029200" y="3794760"/>
            <a:ext cx="3291840" cy="777240"/>
          </a:xfrm>
          <a:prstGeom prst="rect">
            <a:avLst/>
          </a:prstGeom>
          <a:solidFill>
            <a:srgbClr val="0F0F1E"/>
          </a:solidFill>
          <a:ln/>
        </p:spPr>
      </p:sp>
      <p:sp>
        <p:nvSpPr>
          <p:cNvPr id="24" name="Text 22"/>
          <p:cNvSpPr/>
          <p:nvPr/>
        </p:nvSpPr>
        <p:spPr>
          <a:xfrm>
            <a:off x="5212080" y="379476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4A8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「このバグを直して」「テストを書いて」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14400" y="2176272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8734A"/>
                </a:solidFill>
              </a:rPr>
              <a:t>▼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14400" y="3456432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8734A"/>
                </a:solidFill>
              </a:rPr>
              <a:t>▼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3474720"/>
            <a:ext cx="2286000" cy="2286000"/>
          </a:xfrm>
          <a:prstGeom prst="ellipse">
            <a:avLst/>
          </a:prstGeom>
          <a:solidFill>
            <a:srgbClr val="E8734A">
              <a:alpha val="8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731520" y="-731520"/>
            <a:ext cx="2011680" cy="2011680"/>
          </a:xfrm>
          <a:prstGeom prst="ellipse">
            <a:avLst/>
          </a:prstGeom>
          <a:solidFill>
            <a:srgbClr val="E8734A">
              <a:alpha val="7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743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まとめ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731520" y="1005840"/>
            <a:ext cx="1371600" cy="45720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371600"/>
            <a:ext cx="73152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12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Claude Codeはターミナルで動くAIコーディングアシスタント</a:t>
            </a:r>
            <a:endParaRPr lang="en-US" sz="16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自然言語で指示するだけで、コードの生成から修正まで自動化</a:t>
            </a:r>
            <a:endParaRPr lang="en-US" sz="16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Git操作・テスト・ドキュメント作成もワンストップで対応</a:t>
            </a:r>
            <a:endParaRPr lang="en-US" sz="16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開発者の生産性を大幅に向上させるツール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371600" y="3566160"/>
            <a:ext cx="6400800" cy="1097280"/>
          </a:xfrm>
          <a:prstGeom prst="rect">
            <a:avLst/>
          </a:prstGeom>
          <a:solidFill>
            <a:srgbClr val="E8734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371600" y="356616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今すぐ始めよう</a:t>
            </a:r>
            <a:endParaRPr lang="en-US" sz="22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FF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npm install -g @anthropic-ai/claude-code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画面に合わせる (16:9)</PresentationFormat>
  <Paragraphs>0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Codeとは</dc:title>
  <dc:subject>PptxGenJS Presentation</dc:subject>
  <dc:creator>ShinCode</dc:creator>
  <cp:lastModifiedBy>ShinCode</cp:lastModifiedBy>
  <cp:revision>25</cp:revision>
  <dcterms:created xsi:type="dcterms:W3CDTF">2026-02-27T06:30:49Z</dcterms:created>
  <dcterms:modified xsi:type="dcterms:W3CDTF">2026-04-23T00:50:50Z</dcterms:modified>
</cp:coreProperties>
</file>